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62" r:id="rId4"/>
    <p:sldId id="259" r:id="rId5"/>
    <p:sldId id="261" r:id="rId6"/>
    <p:sldId id="260" r:id="rId7"/>
    <p:sldId id="263" r:id="rId8"/>
    <p:sldId id="264" r:id="rId9"/>
    <p:sldId id="271" r:id="rId10"/>
    <p:sldId id="265" r:id="rId11"/>
    <p:sldId id="267" r:id="rId12"/>
    <p:sldId id="270" r:id="rId13"/>
    <p:sldId id="258" r:id="rId14"/>
    <p:sldId id="272" r:id="rId15"/>
    <p:sldId id="273" r:id="rId16"/>
    <p:sldId id="274" r:id="rId17"/>
    <p:sldId id="275" r:id="rId18"/>
    <p:sldId id="277" r:id="rId19"/>
    <p:sldId id="276" r:id="rId20"/>
    <p:sldId id="278" r:id="rId21"/>
    <p:sldId id="279" r:id="rId22"/>
    <p:sldId id="280" r:id="rId23"/>
    <p:sldId id="283" r:id="rId24"/>
    <p:sldId id="282" r:id="rId25"/>
    <p:sldId id="285" r:id="rId26"/>
    <p:sldId id="286" r:id="rId27"/>
    <p:sldId id="281" r:id="rId28"/>
  </p:sldIdLst>
  <p:sldSz cx="12192000" cy="6858000"/>
  <p:notesSz cx="6858000" cy="9144000"/>
  <p:custDataLst>
    <p:tags r:id="rId29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8" d="100"/>
          <a:sy n="38" d="100"/>
        </p:scale>
        <p:origin x="9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03BE7-3CA2-05E4-370B-A605C361D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D543150-6470-A7B5-55F8-58FF8D7F4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7FEFEA-F8FE-FF0D-5069-B28C87EDB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2444D0-6051-AE0C-B955-06FF1503D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49CF3D-7D55-5A86-C339-425CC636D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TitelslideHeader">
            <a:extLst>
              <a:ext uri="{FF2B5EF4-FFF2-40B4-BE49-F238E27FC236}">
                <a16:creationId xmlns:a16="http://schemas.microsoft.com/office/drawing/2014/main" id="{FBCC360C-A8C2-FDEE-6E68-562ED4233583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TitelslideFooter">
            <a:extLst>
              <a:ext uri="{FF2B5EF4-FFF2-40B4-BE49-F238E27FC236}">
                <a16:creationId xmlns:a16="http://schemas.microsoft.com/office/drawing/2014/main" id="{024791D0-D4CE-5314-E4C2-B7F5257D1DD3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6920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F0E3C1-1C0B-6AD6-13A3-372DCED8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EBDF93-0F04-4813-81CC-6C9E28552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8F9BE2-B736-B7B4-5504-FB5A54D47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52C36A-2AC8-9B55-B09F-CBE643192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CBE0DE-18FA-39C0-9DC7-D2878427E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Titel og indholdsobjektHeader">
            <a:extLst>
              <a:ext uri="{FF2B5EF4-FFF2-40B4-BE49-F238E27FC236}">
                <a16:creationId xmlns:a16="http://schemas.microsoft.com/office/drawing/2014/main" id="{2B9BA2D5-583D-4F50-017A-3759B12AD33B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Titel og indholdsobjektFooter">
            <a:extLst>
              <a:ext uri="{FF2B5EF4-FFF2-40B4-BE49-F238E27FC236}">
                <a16:creationId xmlns:a16="http://schemas.microsoft.com/office/drawing/2014/main" id="{C167A1E1-C895-421F-9F45-E4346D3D701A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215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6A5E3-6010-6B82-CF8E-CE68C304B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144251F-529F-975D-DBF5-FDDE9BDAA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F382B6-EFAF-4240-788C-D72342320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CEC98E-D0D9-6449-6F77-0D3C98D94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1EDBC5-33A5-D6D6-FCE4-B7195C1F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AfsnitsoverskriftHeader">
            <a:extLst>
              <a:ext uri="{FF2B5EF4-FFF2-40B4-BE49-F238E27FC236}">
                <a16:creationId xmlns:a16="http://schemas.microsoft.com/office/drawing/2014/main" id="{B250EED4-0CBA-388E-136B-2B303C0283BC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AfsnitsoverskriftFooter">
            <a:extLst>
              <a:ext uri="{FF2B5EF4-FFF2-40B4-BE49-F238E27FC236}">
                <a16:creationId xmlns:a16="http://schemas.microsoft.com/office/drawing/2014/main" id="{4E9EEA0D-8EB9-3754-C10A-FB4A1D414564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416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A76FD0-94B9-9A6A-955C-5BC7F931B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20DADE-7D0E-A039-C4F4-4F9810C6A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7D0345-785D-CED6-082C-FBB7F6578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71BE9A2-A237-8BEE-CE5F-7F9E48D5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A38DDD7-F568-70B9-E8FA-EDC558FBD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3F8D43F-88E9-8BA5-F651-C270D44C1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hcSlideMaster.To indholdsobjekterHeader">
            <a:extLst>
              <a:ext uri="{FF2B5EF4-FFF2-40B4-BE49-F238E27FC236}">
                <a16:creationId xmlns:a16="http://schemas.microsoft.com/office/drawing/2014/main" id="{FF6947BD-86B6-2320-9AED-ADDFA6BB05CE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9" name="fcSlideMaster.To indholdsobjekterFooter">
            <a:extLst>
              <a:ext uri="{FF2B5EF4-FFF2-40B4-BE49-F238E27FC236}">
                <a16:creationId xmlns:a16="http://schemas.microsoft.com/office/drawing/2014/main" id="{777CAF6F-49E1-943C-F5E2-D0BE1243E325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674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EA4E7-0235-CB70-2CE9-BB535DFD4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7944F68-72C0-25D8-FB68-EB68F9DEB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2A19948-7F05-797F-B30C-25880B358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BC2B55C-6A5E-BD69-DAEC-2938B831C0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AD63212-D081-55F4-8F73-EF8E4782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5EE010F-17F2-2D6A-6A0B-F22E47CAC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A879406-2FCC-E6B4-4BD6-98FA71A7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B7EABA0-63A5-0985-0AE8-58869D17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hcSlideMaster.SammenligningHeader">
            <a:extLst>
              <a:ext uri="{FF2B5EF4-FFF2-40B4-BE49-F238E27FC236}">
                <a16:creationId xmlns:a16="http://schemas.microsoft.com/office/drawing/2014/main" id="{0D07D524-FAD5-A226-9248-6C6BAEB91466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11" name="fcSlideMaster.SammenligningFooter">
            <a:extLst>
              <a:ext uri="{FF2B5EF4-FFF2-40B4-BE49-F238E27FC236}">
                <a16:creationId xmlns:a16="http://schemas.microsoft.com/office/drawing/2014/main" id="{CAD585FE-C346-C9DA-FB6A-281864EFF52F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77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5C0E7E-57BE-F79E-52A5-5CA26291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581CF08-B6F4-13EE-433D-8D59D896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F5FFA8A-34B1-76B6-E4DF-4EA3BE894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71C4BFC-5F2A-3DD7-1719-623621C3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6" name="hcSlideMaster.Kun titelHeader">
            <a:extLst>
              <a:ext uri="{FF2B5EF4-FFF2-40B4-BE49-F238E27FC236}">
                <a16:creationId xmlns:a16="http://schemas.microsoft.com/office/drawing/2014/main" id="{BE9F020B-6360-B2A0-D964-2516C80D8FDD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7" name="fcSlideMaster.Kun titelFooter">
            <a:extLst>
              <a:ext uri="{FF2B5EF4-FFF2-40B4-BE49-F238E27FC236}">
                <a16:creationId xmlns:a16="http://schemas.microsoft.com/office/drawing/2014/main" id="{5B90A056-9E52-5C6E-FC6A-C4A25723CD30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426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FDF52C2-A611-7D98-245F-B6A66A66A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DF2D367-C0D0-D146-B30C-8394629E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41822F2-FA20-D8FD-4782-C4C3ACDF9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hcSlideMaster.TomHeader">
            <a:extLst>
              <a:ext uri="{FF2B5EF4-FFF2-40B4-BE49-F238E27FC236}">
                <a16:creationId xmlns:a16="http://schemas.microsoft.com/office/drawing/2014/main" id="{ED64DA8F-6AF6-ABF2-2588-3A8E5D912C98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6" name="fcSlideMaster.TomFooter">
            <a:extLst>
              <a:ext uri="{FF2B5EF4-FFF2-40B4-BE49-F238E27FC236}">
                <a16:creationId xmlns:a16="http://schemas.microsoft.com/office/drawing/2014/main" id="{2A0ED73F-5734-D041-2717-F75394F7F183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914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E2B0D-B0C9-91F8-0EE4-54F69D627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01BA41-DD8E-CF85-F162-17A37056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D7B18D9-D03B-3185-F0DD-0115F8A0A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7829EB4-396E-C283-A543-47545A79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0239559-EA68-B533-DC42-C2B48D6AD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78CADCE-7D80-D1E8-9B23-F7BF6775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hcSlideMaster.Indhold med billedtekstHeader">
            <a:extLst>
              <a:ext uri="{FF2B5EF4-FFF2-40B4-BE49-F238E27FC236}">
                <a16:creationId xmlns:a16="http://schemas.microsoft.com/office/drawing/2014/main" id="{742E0D6C-3575-B117-9D13-7FD0DC43FE42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9" name="fcSlideMaster.Indhold med billedtekstFooter">
            <a:extLst>
              <a:ext uri="{FF2B5EF4-FFF2-40B4-BE49-F238E27FC236}">
                <a16:creationId xmlns:a16="http://schemas.microsoft.com/office/drawing/2014/main" id="{AB431C06-537D-63BE-BCCE-45E8A7B9B466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791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775378-DDC8-79F6-611F-B5396463A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0CFDA49-5B97-60AD-0FEB-CA8393B1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29A7832-5EC2-A9DF-AFD4-646EC9543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F818BA1-80F7-2508-A3C1-D6B935E98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B1C7677-F67B-BDD6-2219-6131C7B55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9E9074-B07D-2613-FAA1-2F054A712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hcSlideMaster.Billede med billedtekstHeader">
            <a:extLst>
              <a:ext uri="{FF2B5EF4-FFF2-40B4-BE49-F238E27FC236}">
                <a16:creationId xmlns:a16="http://schemas.microsoft.com/office/drawing/2014/main" id="{9A0AF0F6-8A61-5DC9-D0E3-155D1E3A9F6C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9" name="fcSlideMaster.Billede med billedtekstFooter">
            <a:extLst>
              <a:ext uri="{FF2B5EF4-FFF2-40B4-BE49-F238E27FC236}">
                <a16:creationId xmlns:a16="http://schemas.microsoft.com/office/drawing/2014/main" id="{50BEDD46-B1A7-C2D9-8A40-061E07EA6B23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860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238060-9526-3DC6-E751-5394A0A7A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F14E73-0A3A-CF43-A8B9-C061AC862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10C141-E706-E714-0E31-2689CD587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77F14E-F9DD-E5A5-1C27-9B50C4A2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712500-4310-D40E-D13F-E8DCCA86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Titel og lodret tekstHeader">
            <a:extLst>
              <a:ext uri="{FF2B5EF4-FFF2-40B4-BE49-F238E27FC236}">
                <a16:creationId xmlns:a16="http://schemas.microsoft.com/office/drawing/2014/main" id="{8B2FB8D9-994B-2A9B-E4CC-13EA39DBB817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Titel og lodret tekstFooter">
            <a:extLst>
              <a:ext uri="{FF2B5EF4-FFF2-40B4-BE49-F238E27FC236}">
                <a16:creationId xmlns:a16="http://schemas.microsoft.com/office/drawing/2014/main" id="{5D65B83A-EE7F-667A-1E77-9502F9E7AA77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215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05A6B59-0D29-A216-93C4-DDD8080222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FA2F72C-950B-3A15-5289-B4771C2587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00DA21-97FD-E13B-E3AB-B515AB013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CF3BC9-90CD-BE5A-FF22-F8292CD34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47BA3F-7055-42EF-7C07-D036280D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Lodret titel og tekstHeader">
            <a:extLst>
              <a:ext uri="{FF2B5EF4-FFF2-40B4-BE49-F238E27FC236}">
                <a16:creationId xmlns:a16="http://schemas.microsoft.com/office/drawing/2014/main" id="{DE33A529-BED2-2B0F-EF38-EF511823E7E4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Lodret titel og tekstFooter">
            <a:extLst>
              <a:ext uri="{FF2B5EF4-FFF2-40B4-BE49-F238E27FC236}">
                <a16:creationId xmlns:a16="http://schemas.microsoft.com/office/drawing/2014/main" id="{914F463D-4A66-D28E-6ADB-2D068003511E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300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3E1F781-1ACA-7FD7-E746-3041437B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EA42137-B61B-70D5-FDA0-DFFDE9B3A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A0C395-FA18-D20B-7626-F6F585DCD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52BACF-5002-430C-A1E4-0C885CDFE13F}" type="datetimeFigureOut">
              <a:rPr lang="da-DK" smtClean="0"/>
              <a:t>21-01-2026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B4562B-C232-7660-55A6-CCAA378DD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F428C2-C783-2031-A3A7-0E53002A0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2D607C-B567-4B51-B7EF-2CEE1B4AD2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752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1B682-BD40-253A-5FD7-87E9FA859B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Ørby </a:t>
            </a:r>
            <a:r>
              <a:rPr lang="da-DK" dirty="0" err="1"/>
              <a:t>Bylaug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C820DD4-358A-BA9A-52ED-CD2B073461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Borgermøde d. 21. januar 2026</a:t>
            </a:r>
          </a:p>
          <a:p>
            <a:r>
              <a:rPr lang="da-DK" dirty="0" err="1"/>
              <a:t>Attelundgård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3887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2CC8CB-6A8B-2732-1A3A-24D8089FD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Punkter til dagens møde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460C02-C766-72E5-7DF4-C9281B876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Formål </a:t>
            </a:r>
          </a:p>
          <a:p>
            <a:r>
              <a:rPr lang="da-DK" dirty="0"/>
              <a:t>BLUF</a:t>
            </a:r>
          </a:p>
          <a:p>
            <a:r>
              <a:rPr lang="da-DK" dirty="0"/>
              <a:t>Fakta omkring forslag til ny bebyggelse</a:t>
            </a:r>
          </a:p>
          <a:p>
            <a:r>
              <a:rPr lang="da-DK" dirty="0"/>
              <a:t>Bevarende lokalplan for Ørby</a:t>
            </a:r>
          </a:p>
          <a:p>
            <a:r>
              <a:rPr lang="da-DK" dirty="0"/>
              <a:t>Forskelle mellem forslag og bevarende lokalplan</a:t>
            </a:r>
          </a:p>
          <a:p>
            <a:r>
              <a:rPr lang="da-DK" dirty="0"/>
              <a:t>Præsentation af </a:t>
            </a:r>
            <a:r>
              <a:rPr lang="da-DK" dirty="0" err="1"/>
              <a:t>bylaugets</a:t>
            </a:r>
            <a:r>
              <a:rPr lang="da-DK" dirty="0"/>
              <a:t> forslag til høringssvar</a:t>
            </a:r>
          </a:p>
          <a:p>
            <a:r>
              <a:rPr lang="da-DK" dirty="0"/>
              <a:t>Beplantning</a:t>
            </a:r>
          </a:p>
          <a:p>
            <a:r>
              <a:rPr lang="da-DK" dirty="0"/>
              <a:t>Solceller</a:t>
            </a:r>
          </a:p>
          <a:p>
            <a:r>
              <a:rPr lang="da-DK" dirty="0"/>
              <a:t>Jeres ejendomme og betydning</a:t>
            </a:r>
          </a:p>
          <a:p>
            <a:r>
              <a:rPr lang="da-DK" dirty="0"/>
              <a:t>Borgernes egne høringssvar</a:t>
            </a:r>
          </a:p>
          <a:p>
            <a:r>
              <a:rPr lang="da-DK" dirty="0" err="1"/>
              <a:t>Evt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835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B2517-28A2-8539-A8E3-7ED777AC8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 med dagens møde  (Ørby Gade 3)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55A35D-9070-8E1B-AE70-292F78B08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Orientere jer om, hvad forskellen på den nye og den bevarende lokalplan rent faktisk betyder Præsentere </a:t>
            </a:r>
            <a:r>
              <a:rPr lang="da-DK" dirty="0" err="1"/>
              <a:t>bylaugets</a:t>
            </a:r>
            <a:r>
              <a:rPr lang="da-DK" dirty="0"/>
              <a:t> udkast til høringssvar</a:t>
            </a:r>
          </a:p>
          <a:p>
            <a:r>
              <a:rPr lang="da-DK" dirty="0"/>
              <a:t>Sikre </a:t>
            </a:r>
            <a:r>
              <a:rPr lang="da-DK" dirty="0" err="1"/>
              <a:t>Bylauget</a:t>
            </a:r>
            <a:r>
              <a:rPr lang="da-DK" dirty="0"/>
              <a:t> har opbakning fra fremmødte borgere</a:t>
            </a:r>
          </a:p>
          <a:p>
            <a:r>
              <a:rPr lang="da-DK" dirty="0"/>
              <a:t>Hjælpe jer med høringen</a:t>
            </a:r>
          </a:p>
          <a:p>
            <a:r>
              <a:rPr lang="da-DK" dirty="0"/>
              <a:t>Vejen frem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182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A9C9C0-09B7-C79A-F670-2466FC96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BLUF - Bottom line up front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AD8016-B104-E448-B365-3C5AF7416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07017" cy="4351338"/>
          </a:xfrm>
        </p:spPr>
        <p:txBody>
          <a:bodyPr/>
          <a:lstStyle/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finder, at der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ikke foreligger et sagligt og tilstrækkeligt grundlag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for at igangsætte en ny lokalplan med henblik på at muliggøre opførelse af 22 boliger på området ved Møllebjerggård. </a:t>
            </a:r>
          </a:p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Vi opfordrer derfor kommunen til i relation til </a:t>
            </a:r>
            <a:r>
              <a:rPr lang="da-DK" sz="1800" b="0" i="0" u="sng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Gade 3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: 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t fastholde Lokalplan 556.01 og dens formål 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t respektere de beslutninger, der blev truffet efter høringerne i 2015 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t afvise planændringer, der reelt indebærer ny byudvikling i strid med gældende planprincipper og kommuneplan 2025-2037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O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g at indgå i dialog om etablering af 8 boliger som omtalt i gældende lokalplan </a:t>
            </a:r>
          </a:p>
          <a:p>
            <a:endParaRPr lang="da-DK" dirty="0"/>
          </a:p>
        </p:txBody>
      </p:sp>
      <p:sp>
        <p:nvSpPr>
          <p:cNvPr id="4" name="Rektangel: foldet hjørne 3">
            <a:extLst>
              <a:ext uri="{FF2B5EF4-FFF2-40B4-BE49-F238E27FC236}">
                <a16:creationId xmlns:a16="http://schemas.microsoft.com/office/drawing/2014/main" id="{FA73D0E3-A03C-559F-1685-32D05B1F2FBD}"/>
              </a:ext>
            </a:extLst>
          </p:cNvPr>
          <p:cNvSpPr/>
          <p:nvPr/>
        </p:nvSpPr>
        <p:spPr>
          <a:xfrm>
            <a:off x="9201665" y="2703470"/>
            <a:ext cx="2438400" cy="3789405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Vi byder byggeprojekt velkommen jf. de eksisterende regler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Vi ser gerne en modernisering af regler for tage og solceller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Vi vil gerne bevare Ørbys grønne udtryk og se positivt på plan for bevoksning</a:t>
            </a:r>
          </a:p>
        </p:txBody>
      </p:sp>
    </p:spTree>
    <p:extLst>
      <p:ext uri="{BB962C8B-B14F-4D97-AF65-F5344CB8AC3E}">
        <p14:creationId xmlns:p14="http://schemas.microsoft.com/office/powerpoint/2010/main" val="357761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E2798A9-AA42-A4E5-53BD-6E842A70D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961" y="1027906"/>
            <a:ext cx="3572248" cy="237697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F05F691-19C2-454A-83AD-84C8E1D99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Fakta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CCCD4BC-0030-09B1-8430-AC1D30C1C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7226" cy="4351338"/>
          </a:xfrm>
        </p:spPr>
        <p:txBody>
          <a:bodyPr>
            <a:normAutofit/>
          </a:bodyPr>
          <a:lstStyle/>
          <a:p>
            <a:r>
              <a:rPr lang="da-DK" dirty="0"/>
              <a:t>Tilsidesættelse af bevarende forhold for Ørby Gade 3</a:t>
            </a:r>
          </a:p>
          <a:p>
            <a:r>
              <a:rPr lang="da-DK" dirty="0"/>
              <a:t>22 boliger 1800 m</a:t>
            </a:r>
            <a:r>
              <a:rPr lang="da-DK" baseline="30000" dirty="0"/>
              <a:t>2 </a:t>
            </a:r>
          </a:p>
          <a:p>
            <a:r>
              <a:rPr lang="da-DK" dirty="0"/>
              <a:t>44 parkeringspladser</a:t>
            </a:r>
          </a:p>
          <a:p>
            <a:r>
              <a:rPr lang="da-DK" dirty="0"/>
              <a:t>Den grønne kile bebygges</a:t>
            </a:r>
          </a:p>
          <a:p>
            <a:r>
              <a:rPr lang="da-DK" dirty="0"/>
              <a:t>Eksisterende vådområde findes ikke</a:t>
            </a:r>
          </a:p>
          <a:p>
            <a:r>
              <a:rPr lang="da-DK" dirty="0"/>
              <a:t>Afvigelse fra regler i Kommuneplan 2025-37. 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36557151-FDCF-812C-7F3E-7977488338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928"/>
          <a:stretch/>
        </p:blipFill>
        <p:spPr>
          <a:xfrm>
            <a:off x="8594600" y="1520670"/>
            <a:ext cx="3302540" cy="1665598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9A5E4AA-694E-434A-2197-7418345E9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223" y="3679032"/>
            <a:ext cx="3472302" cy="249793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86B143A-3D27-5FA4-ACA1-447034FB88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159" y="3539814"/>
            <a:ext cx="3017049" cy="1366424"/>
          </a:xfrm>
          <a:prstGeom prst="rect">
            <a:avLst/>
          </a:prstGeom>
        </p:spPr>
      </p:pic>
      <p:sp>
        <p:nvSpPr>
          <p:cNvPr id="12" name="Kombinationstegning: figur 11">
            <a:extLst>
              <a:ext uri="{FF2B5EF4-FFF2-40B4-BE49-F238E27FC236}">
                <a16:creationId xmlns:a16="http://schemas.microsoft.com/office/drawing/2014/main" id="{DE042D53-A387-BB23-BD76-CFD318987B8C}"/>
              </a:ext>
            </a:extLst>
          </p:cNvPr>
          <p:cNvSpPr/>
          <p:nvPr/>
        </p:nvSpPr>
        <p:spPr>
          <a:xfrm>
            <a:off x="9074426" y="1520687"/>
            <a:ext cx="1351722" cy="815009"/>
          </a:xfrm>
          <a:custGeom>
            <a:avLst/>
            <a:gdLst>
              <a:gd name="connsiteX0" fmla="*/ 576470 w 1351722"/>
              <a:gd name="connsiteY0" fmla="*/ 0 h 815009"/>
              <a:gd name="connsiteX1" fmla="*/ 0 w 1351722"/>
              <a:gd name="connsiteY1" fmla="*/ 665922 h 815009"/>
              <a:gd name="connsiteX2" fmla="*/ 944217 w 1351722"/>
              <a:gd name="connsiteY2" fmla="*/ 815009 h 815009"/>
              <a:gd name="connsiteX3" fmla="*/ 1351722 w 1351722"/>
              <a:gd name="connsiteY3" fmla="*/ 178904 h 815009"/>
              <a:gd name="connsiteX4" fmla="*/ 576470 w 1351722"/>
              <a:gd name="connsiteY4" fmla="*/ 0 h 81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22" h="815009">
                <a:moveTo>
                  <a:pt x="576470" y="0"/>
                </a:moveTo>
                <a:lnTo>
                  <a:pt x="0" y="665922"/>
                </a:lnTo>
                <a:lnTo>
                  <a:pt x="944217" y="815009"/>
                </a:lnTo>
                <a:lnTo>
                  <a:pt x="1351722" y="178904"/>
                </a:lnTo>
                <a:lnTo>
                  <a:pt x="576470" y="0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745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69BD6-3144-B605-F3CB-80D7F209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Bevarende Lokalplan for Ørby 556.01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FC46B1-518D-2236-5182-6CD7E8616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Fakta – lokalplan kun 10 år gammel. </a:t>
            </a:r>
          </a:p>
          <a:p>
            <a:r>
              <a:rPr lang="da-DK" dirty="0"/>
              <a:t>Lokalplan for Ørby er netop udarbejdet med baggrund i Ørby Gade 3. </a:t>
            </a:r>
          </a:p>
          <a:p>
            <a:r>
              <a:rPr lang="da-DK" dirty="0"/>
              <a:t>Ørby Gade 3 er således grundstenen i for rammen om bevaring af landsbyens karakteristika. </a:t>
            </a:r>
          </a:p>
          <a:p>
            <a:r>
              <a:rPr lang="da-DK" dirty="0"/>
              <a:t>Lokalplanen var to gange i høring – grundet det mange høringssvar.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0982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69BD6-3144-B605-F3CB-80D7F209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Bevarende Lokalplan for Ørby 556.01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FC46B1-518D-2236-5182-6CD7E8616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Efter høringssvar til lokalplan anbefaler administrationen følgende: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”Ny bebyggelse på grunden skal ses i et andet perspektiv. Endvidere vurderes det, </a:t>
            </a:r>
            <a:r>
              <a:rPr lang="da-DK" sz="1800" i="1" kern="1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at der ikke skal bygges mere end ca. 8 boliger</a:t>
            </a: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. Det er det antal huse, som landsbyen kan </a:t>
            </a:r>
            <a:r>
              <a:rPr lang="da-DK" sz="1800" i="1" kern="1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”opsuge” </a:t>
            </a: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samtidig med </a:t>
            </a:r>
            <a:r>
              <a:rPr lang="da-DK" sz="1800" i="1" kern="1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at den grønne kile fortsat kan bevares</a:t>
            </a: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. </a:t>
            </a:r>
            <a:endParaRPr lang="da-DK" sz="18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Det er vigtigt fortsat at </a:t>
            </a:r>
            <a:r>
              <a:rPr lang="da-DK" sz="1800" i="1" kern="1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friholde den vestlige del af grunden for bebyggelse</a:t>
            </a: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, idet den grønne kile ind i landsbyens midte altid har været </a:t>
            </a:r>
            <a:r>
              <a:rPr lang="da-DK" sz="1800" i="1" kern="1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et vigtigt karaktertræk for Ørby</a:t>
            </a: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. Administrationen anbefaler, at den grønne kile anvendes til fællesareal, nyttehave, legeplads, mødested m.m. til den kommende boligbebyggelse men måske også til landsbyens beboere. </a:t>
            </a:r>
            <a:endParaRPr lang="da-DK" sz="18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1800" i="1" kern="1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Den øvrige del af grunden kan anvendes til en boligbebyggelse</a:t>
            </a: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, som ligger åbent på et fællesareal, hvor nærarealet til det enkelte hus kan skærmes evt. med levende hegn. En bebyggelse der i sin struktur viser fællesskab og sammenhæng. </a:t>
            </a:r>
            <a:r>
              <a:rPr lang="da-DK" sz="1800" i="1" kern="1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Det enkelte hus bør være ca. 100-120m²</a:t>
            </a:r>
            <a:r>
              <a:rPr lang="da-DK" sz="1800" i="1" kern="1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Aptos" panose="02110004020202020204"/>
                <a:cs typeface="Times New Roman" panose="02020603050405020304" pitchFamily="18" charset="0"/>
              </a:rPr>
              <a:t>.” </a:t>
            </a:r>
            <a:endParaRPr lang="da-DK" sz="18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7712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69BD6-3144-B605-F3CB-80D7F209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Bevarende Lokalplan for Ørby 556.01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FC46B1-518D-2236-5182-6CD7E8616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pPr algn="l"/>
            <a:r>
              <a:rPr lang="da-DK" sz="1800" b="0" i="0" u="none" strike="noStrike" baseline="0" dirty="0">
                <a:latin typeface="TT17At00"/>
              </a:rPr>
              <a:t>Der kan indrettes max. 1.350 m2 boligareal, herunder evt. erhvervsareal, samt herudover et fælleshus.</a:t>
            </a:r>
          </a:p>
          <a:p>
            <a:pPr algn="l"/>
            <a:r>
              <a:rPr lang="da-DK" sz="1800" b="0" i="0" u="none" strike="noStrike" baseline="0" dirty="0">
                <a:latin typeface="TT17At00"/>
              </a:rPr>
              <a:t>På ejendommen skal der i forbindelse med opførelse/indretning af mere end en boligske udstykning af ejendommen.</a:t>
            </a:r>
          </a:p>
          <a:p>
            <a:pPr algn="l"/>
            <a:r>
              <a:rPr lang="da-DK" sz="1800" b="0" i="0" u="none" strike="noStrike" baseline="0" dirty="0">
                <a:latin typeface="TT17At00"/>
              </a:rPr>
              <a:t>Fælles parkering og opholdsareal skal matrikuleres selvstændigt. </a:t>
            </a:r>
          </a:p>
          <a:p>
            <a:pPr algn="l"/>
            <a:r>
              <a:rPr lang="da-DK" sz="1800" b="0" i="0" u="none" strike="noStrike" baseline="0" dirty="0">
                <a:latin typeface="TT17At00"/>
              </a:rPr>
              <a:t>Min. grundstørrelse er 800 m;. En del af arealet kan være en del af fællesarealet.</a:t>
            </a:r>
          </a:p>
          <a:p>
            <a:pPr algn="l"/>
            <a:r>
              <a:rPr lang="da-DK" sz="1800" b="0" i="0" u="none" strike="noStrike" baseline="0" dirty="0">
                <a:latin typeface="TT17At00"/>
              </a:rPr>
              <a:t>Boligerne inkl. erhverv skal opføres som klassiske </a:t>
            </a:r>
            <a:r>
              <a:rPr lang="da-DK" sz="1800" b="0" i="0" u="none" strike="noStrike" baseline="0" dirty="0" err="1">
                <a:latin typeface="TT17At00"/>
              </a:rPr>
              <a:t>længehuse</a:t>
            </a:r>
            <a:r>
              <a:rPr lang="da-DK" sz="1800" b="0" i="0" u="none" strike="noStrike" baseline="0" dirty="0">
                <a:latin typeface="TT17At00"/>
              </a:rPr>
              <a:t>.</a:t>
            </a:r>
          </a:p>
          <a:p>
            <a:pPr algn="l"/>
            <a:r>
              <a:rPr lang="da-DK" sz="1800" b="0" i="0" u="none" strike="noStrike" baseline="0" dirty="0">
                <a:latin typeface="TT17At00"/>
              </a:rPr>
              <a:t>Ny bolig- og </a:t>
            </a:r>
            <a:r>
              <a:rPr lang="da-DK" sz="1800" b="0" i="0" u="none" strike="noStrike" baseline="0" dirty="0" err="1">
                <a:latin typeface="TT17At00"/>
              </a:rPr>
              <a:t>erhvervbebyggelse</a:t>
            </a:r>
            <a:r>
              <a:rPr lang="da-DK" sz="1800" b="0" i="0" u="none" strike="noStrike" baseline="0" dirty="0">
                <a:latin typeface="TT17At00"/>
              </a:rPr>
              <a:t> samt fælleshus skal opføres i 1½ etage.</a:t>
            </a:r>
          </a:p>
          <a:p>
            <a:pPr algn="l"/>
            <a:r>
              <a:rPr lang="da-DK" sz="1800" b="0" i="0" u="none" strike="noStrike" baseline="0" dirty="0">
                <a:latin typeface="TT17At00"/>
              </a:rPr>
              <a:t>Landskabets åbne karakter skal bevares. Den ubebyggede grønne kile vest for gårdens hidtidige bebyggelse skal fastholdes til fællesareal, nyttehave, legeplads og lignende.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699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92E65F6-2F2C-1256-E4B5-BA18300EE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Møllebjerggård ca. oprindelige placering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B846E-6583-3BF5-0568-08484E4E1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1"/>
          <a:stretch/>
        </p:blipFill>
        <p:spPr bwMode="auto">
          <a:xfrm>
            <a:off x="838200" y="1809958"/>
            <a:ext cx="10202365" cy="460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DA609F3-C661-3352-15CB-0575E7D28E07}"/>
              </a:ext>
            </a:extLst>
          </p:cNvPr>
          <p:cNvSpPr/>
          <p:nvPr/>
        </p:nvSpPr>
        <p:spPr>
          <a:xfrm rot="20286251">
            <a:off x="5128015" y="3400072"/>
            <a:ext cx="726369" cy="5963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Kombinationstegning: figur 6">
            <a:extLst>
              <a:ext uri="{FF2B5EF4-FFF2-40B4-BE49-F238E27FC236}">
                <a16:creationId xmlns:a16="http://schemas.microsoft.com/office/drawing/2014/main" id="{739442A2-CC94-158D-A78E-2777457F1C7A}"/>
              </a:ext>
            </a:extLst>
          </p:cNvPr>
          <p:cNvSpPr/>
          <p:nvPr/>
        </p:nvSpPr>
        <p:spPr>
          <a:xfrm>
            <a:off x="3866322" y="2912165"/>
            <a:ext cx="1431235" cy="1908313"/>
          </a:xfrm>
          <a:custGeom>
            <a:avLst/>
            <a:gdLst>
              <a:gd name="connsiteX0" fmla="*/ 0 w 1431235"/>
              <a:gd name="connsiteY0" fmla="*/ 178905 h 1908313"/>
              <a:gd name="connsiteX1" fmla="*/ 347869 w 1431235"/>
              <a:gd name="connsiteY1" fmla="*/ 1908313 h 1908313"/>
              <a:gd name="connsiteX2" fmla="*/ 1431235 w 1431235"/>
              <a:gd name="connsiteY2" fmla="*/ 1769165 h 1908313"/>
              <a:gd name="connsiteX3" fmla="*/ 1013791 w 1431235"/>
              <a:gd name="connsiteY3" fmla="*/ 0 h 1908313"/>
              <a:gd name="connsiteX4" fmla="*/ 0 w 1431235"/>
              <a:gd name="connsiteY4" fmla="*/ 178905 h 190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235" h="1908313">
                <a:moveTo>
                  <a:pt x="0" y="178905"/>
                </a:moveTo>
                <a:lnTo>
                  <a:pt x="347869" y="1908313"/>
                </a:lnTo>
                <a:lnTo>
                  <a:pt x="1431235" y="1769165"/>
                </a:lnTo>
                <a:lnTo>
                  <a:pt x="1013791" y="0"/>
                </a:lnTo>
                <a:lnTo>
                  <a:pt x="0" y="17890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0BD1A68A-F180-8F68-8E73-3EF7A9F8B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44" y="1535806"/>
            <a:ext cx="2412460" cy="18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73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92E65F6-2F2C-1256-E4B5-BA18300EE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Forslag til bebyggelse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B846E-6583-3BF5-0568-08484E4E1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1"/>
          <a:stretch/>
        </p:blipFill>
        <p:spPr bwMode="auto">
          <a:xfrm>
            <a:off x="838200" y="1809958"/>
            <a:ext cx="10202365" cy="460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ABCDE22-B215-04E8-B98C-E9916C157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45" b="89773" l="969" r="89831">
                        <a14:foregroundMark x1="22146" y1="72518" x2="33414" y2="73295"/>
                        <a14:foregroundMark x1="33414" y1="73295" x2="88862" y2="61080"/>
                        <a14:foregroundMark x1="88862" y1="61080" x2="95884" y2="42045"/>
                        <a14:foregroundMark x1="95884" y1="42045" x2="71671" y2="1989"/>
                        <a14:foregroundMark x1="71671" y1="1989" x2="13559" y2="6250"/>
                        <a14:foregroundMark x1="13559" y1="6250" x2="6579" y2="5305"/>
                        <a14:backgroundMark x1="242" y1="2841" x2="14528" y2="46023"/>
                        <a14:backgroundMark x1="14528" y1="46023" x2="17433" y2="77557"/>
                        <a14:backgroundMark x1="17433" y1="77557" x2="969" y2="76420"/>
                        <a14:backgroundMark x1="969" y1="76420" x2="1453" y2="3125"/>
                        <a14:backgroundMark x1="1453" y1="3125" x2="1211" y2="42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6792" y="2743199"/>
            <a:ext cx="3394723" cy="289332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F03D8CD7-E389-EF28-F289-A332C1633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44" y="1535806"/>
            <a:ext cx="2412460" cy="18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1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92E65F6-2F2C-1256-E4B5-BA18300EE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Friholdelse af den grønne kile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B846E-6583-3BF5-0568-08484E4E1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1"/>
          <a:stretch/>
        </p:blipFill>
        <p:spPr bwMode="auto">
          <a:xfrm>
            <a:off x="838200" y="1809958"/>
            <a:ext cx="10202365" cy="460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ABCDE22-B215-04E8-B98C-E9916C157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45" b="89773" l="969" r="89831">
                        <a14:foregroundMark x1="28276" y1="72941" x2="33414" y2="73295"/>
                        <a14:foregroundMark x1="54249" y1="68705" x2="88862" y2="61080"/>
                        <a14:foregroundMark x1="41668" y1="71477" x2="42195" y2="71361"/>
                        <a14:foregroundMark x1="33414" y1="73295" x2="36906" y2="72526"/>
                        <a14:foregroundMark x1="88862" y1="61080" x2="95884" y2="42045"/>
                        <a14:foregroundMark x1="95884" y1="42045" x2="71671" y2="1989"/>
                        <a14:foregroundMark x1="71671" y1="1989" x2="38976" y2="4386"/>
                        <a14:foregroundMark x1="7337" y1="5408" x2="6579" y2="5305"/>
                        <a14:backgroundMark x1="242" y1="2841" x2="14528" y2="46023"/>
                        <a14:backgroundMark x1="14528" y1="46023" x2="17433" y2="77557"/>
                        <a14:backgroundMark x1="17433" y1="77557" x2="969" y2="76420"/>
                        <a14:backgroundMark x1="969" y1="76420" x2="1453" y2="3125"/>
                        <a14:backgroundMark x1="1453" y1="3125" x2="1211" y2="4261"/>
                        <a14:backgroundMark x1="36562" y1="6250" x2="53995" y2="62784"/>
                        <a14:backgroundMark x1="53995" y1="62784" x2="40194" y2="68466"/>
                        <a14:backgroundMark x1="40194" y1="68466" x2="23245" y2="65057"/>
                        <a14:backgroundMark x1="23245" y1="65057" x2="9201" y2="22159"/>
                        <a14:backgroundMark x1="9201" y1="22159" x2="8717" y2="3693"/>
                        <a14:backgroundMark x1="8717" y1="3693" x2="28329" y2="3125"/>
                        <a14:backgroundMark x1="28329" y1="3125" x2="37046" y2="7102"/>
                        <a14:backgroundMark x1="16465" y1="51420" x2="40194" y2="54261"/>
                        <a14:backgroundMark x1="40194" y1="54261" x2="54237" y2="64773"/>
                        <a14:backgroundMark x1="54237" y1="64773" x2="43826" y2="84375"/>
                        <a14:backgroundMark x1="43826" y1="84375" x2="14770" y2="71023"/>
                        <a14:backgroundMark x1="14770" y1="71023" x2="20823" y2="51136"/>
                        <a14:backgroundMark x1="20823" y1="51136" x2="20823" y2="511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6792" y="2743199"/>
            <a:ext cx="3394723" cy="2893323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6385FDE2-5E08-A15E-1F6E-E886762F45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44" y="1535806"/>
            <a:ext cx="2412460" cy="18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85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8131C-9F6B-EEC1-7A2D-ABFAA386A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Forskelle i lokalplanerne (Ørby Gade 3)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7FD5A52-007A-6FBE-9949-8F3DD85E7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Forslag til lokalplan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293B2FE-54E7-84E6-9D83-122FD6714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911116" cy="3684588"/>
          </a:xfrm>
        </p:spPr>
        <p:txBody>
          <a:bodyPr/>
          <a:lstStyle/>
          <a:p>
            <a:r>
              <a:rPr lang="da-DK" dirty="0"/>
              <a:t>22 boliger</a:t>
            </a:r>
          </a:p>
          <a:p>
            <a:r>
              <a:rPr lang="da-DK" dirty="0"/>
              <a:t>1.800 m2</a:t>
            </a:r>
          </a:p>
          <a:p>
            <a:r>
              <a:rPr lang="da-DK" dirty="0"/>
              <a:t>Grøn kile forsvinder</a:t>
            </a:r>
          </a:p>
          <a:p>
            <a:r>
              <a:rPr lang="da-DK" dirty="0"/>
              <a:t>44 P-pladser</a:t>
            </a:r>
          </a:p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9FB4105-4FBA-6D12-A767-6DB80103D1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40867" y="1668809"/>
            <a:ext cx="5183188" cy="823912"/>
          </a:xfrm>
        </p:spPr>
        <p:txBody>
          <a:bodyPr/>
          <a:lstStyle/>
          <a:p>
            <a:r>
              <a:rPr lang="da-DK" dirty="0"/>
              <a:t>Bevarende lokalplan for Ørby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3D21D240-9D8B-8FD5-6F7C-73DC575ABB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40867" y="2492721"/>
            <a:ext cx="3911116" cy="3684588"/>
          </a:xfrm>
        </p:spPr>
        <p:txBody>
          <a:bodyPr/>
          <a:lstStyle/>
          <a:p>
            <a:r>
              <a:rPr lang="da-DK" dirty="0"/>
              <a:t>8 boliger</a:t>
            </a:r>
          </a:p>
          <a:p>
            <a:r>
              <a:rPr lang="da-DK" dirty="0"/>
              <a:t>1.350 m2</a:t>
            </a:r>
          </a:p>
          <a:p>
            <a:r>
              <a:rPr lang="da-DK" dirty="0"/>
              <a:t>Grønne kile fastholdes</a:t>
            </a:r>
          </a:p>
          <a:p>
            <a:r>
              <a:rPr lang="da-DK" dirty="0"/>
              <a:t>16 P-pladser</a:t>
            </a:r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DC9AE05F-0B28-6515-F32C-183BBA9F96E0}"/>
              </a:ext>
            </a:extLst>
          </p:cNvPr>
          <p:cNvSpPr txBox="1">
            <a:spLocks/>
          </p:cNvSpPr>
          <p:nvPr/>
        </p:nvSpPr>
        <p:spPr>
          <a:xfrm>
            <a:off x="9024920" y="1668809"/>
            <a:ext cx="1553646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Forskel</a:t>
            </a:r>
          </a:p>
        </p:txBody>
      </p:sp>
      <p:sp>
        <p:nvSpPr>
          <p:cNvPr id="9" name="Pladsholder til indhold 6">
            <a:extLst>
              <a:ext uri="{FF2B5EF4-FFF2-40B4-BE49-F238E27FC236}">
                <a16:creationId xmlns:a16="http://schemas.microsoft.com/office/drawing/2014/main" id="{309C2E01-B61C-CD0D-225D-A989D3394688}"/>
              </a:ext>
            </a:extLst>
          </p:cNvPr>
          <p:cNvSpPr txBox="1">
            <a:spLocks/>
          </p:cNvSpPr>
          <p:nvPr/>
        </p:nvSpPr>
        <p:spPr>
          <a:xfrm>
            <a:off x="8947787" y="2505075"/>
            <a:ext cx="3002913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+ 14 boliger</a:t>
            </a:r>
          </a:p>
          <a:p>
            <a:r>
              <a:rPr lang="da-DK" dirty="0"/>
              <a:t> + 33 %  m2</a:t>
            </a:r>
          </a:p>
          <a:p>
            <a:r>
              <a:rPr lang="da-DK" dirty="0"/>
              <a:t>- karaktertræk</a:t>
            </a:r>
          </a:p>
          <a:p>
            <a:r>
              <a:rPr lang="da-DK" dirty="0"/>
              <a:t>+ 28 P-pladser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4901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9A252B6-645A-1E05-636E-5C4B56739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Bylaugets</a:t>
            </a:r>
            <a:r>
              <a:rPr lang="da-DK" dirty="0"/>
              <a:t> Høringssvar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2BC5166-CE70-01E1-A9BB-D20C7EDE5E03}"/>
              </a:ext>
            </a:extLst>
          </p:cNvPr>
          <p:cNvSpPr txBox="1"/>
          <p:nvPr/>
        </p:nvSpPr>
        <p:spPr>
          <a:xfrm>
            <a:off x="717550" y="1690688"/>
            <a:ext cx="107569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Inddragelse af Ørby </a:t>
            </a:r>
            <a:r>
              <a:rPr lang="da-DK" sz="24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i lokalplanprocessen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Lokalplan 556.01 indhold af bevidste valg om at understøtte landsbyens særlige landskabelige, arkitektoniske og kulturhistoriske værdier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Ændring af lokalplanen udgør et brud med planmæssig kontinuitet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Projektets omfang indebærer reelt ny byudvikling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Bemærkninger til Planudvalgets Referat af 23. september 2025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Stillingtagen til bebyggelse af Ørby Gade 3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Stillingtagen til bevaringsværdige beplantninger og landsby miljø (ej skrevet endnu) 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Stillingtagen til lokalplanrevision for personlige ejendomme (ej skrevet endnu) </a:t>
            </a:r>
          </a:p>
        </p:txBody>
      </p:sp>
    </p:spTree>
    <p:extLst>
      <p:ext uri="{BB962C8B-B14F-4D97-AF65-F5344CB8AC3E}">
        <p14:creationId xmlns:p14="http://schemas.microsoft.com/office/powerpoint/2010/main" val="312897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D20E8-FFA5-0896-67A1-5456C83F1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Inddragelse af Ørby </a:t>
            </a:r>
            <a:r>
              <a:rPr lang="da-DK" sz="2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i lokalplanprocessen </a:t>
            </a:r>
            <a:endParaRPr lang="da-DK" sz="60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76CE08B-B683-AA12-643F-AACFFCD1B602}"/>
              </a:ext>
            </a:extLst>
          </p:cNvPr>
          <p:cNvSpPr txBox="1"/>
          <p:nvPr/>
        </p:nvSpPr>
        <p:spPr>
          <a:xfrm>
            <a:off x="838200" y="1690688"/>
            <a:ext cx="10007600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Citat fra Referat Planudvalgets møde d. 23. september 2025 </a:t>
            </a:r>
          </a:p>
          <a:p>
            <a:endParaRPr lang="da-DK" sz="24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da-DK" sz="24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”Med henblik på at kvalificere lokalplanens indhold og relevans, vurderer administrationen, at Ørby </a:t>
            </a:r>
            <a:r>
              <a:rPr lang="da-DK" sz="2400" b="0" i="1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4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bør inddrages tidligt i planlægningsprocessen” </a:t>
            </a:r>
            <a:endParaRPr lang="da-DK" sz="24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47513C9B-0566-79BC-8D6F-4F94C5AA337B}"/>
              </a:ext>
            </a:extLst>
          </p:cNvPr>
          <p:cNvSpPr txBox="1"/>
          <p:nvPr/>
        </p:nvSpPr>
        <p:spPr>
          <a:xfrm>
            <a:off x="838200" y="4197816"/>
            <a:ext cx="1103630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</a:t>
            </a:r>
            <a:r>
              <a:rPr lang="da-DK" sz="24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vil gerne i den forbindelse </a:t>
            </a:r>
            <a:r>
              <a:rPr lang="da-DK" sz="2400" b="0" i="0" u="sng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anmode om klarhed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i den opgave, der stilles i processen vedr. kvalificering af lokalplanens indhold og relevans. </a:t>
            </a:r>
            <a:r>
              <a:rPr lang="da-DK" sz="24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Bylauget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bidrager gerne med det mandat, som er os givet ved generalforsamlingen. </a:t>
            </a:r>
            <a:r>
              <a:rPr lang="da-DK" sz="24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Bylauget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inddrager gerne løbende Ørbys borgere i den fortsatte proces. 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809757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6AC50F-F7A0-F139-AADE-9EE25BAF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200" dirty="0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  <a:r>
              <a:rPr lang="da-DK" sz="32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evidste valg om at understøtte landsbyens særlige landskabelige, arkitektoniske og kulturhistoriske værdier</a:t>
            </a:r>
            <a:endParaRPr lang="da-DK" sz="32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CB2C4B2-7D48-5C1D-AEC4-9151852D4180}"/>
              </a:ext>
            </a:extLst>
          </p:cNvPr>
          <p:cNvSpPr txBox="1"/>
          <p:nvPr/>
        </p:nvSpPr>
        <p:spPr>
          <a:xfrm>
            <a:off x="1181100" y="2050871"/>
            <a:ext cx="9347200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Det fremgår direkte af Lokalplan 556.01, at området ved Møllebjerggård efter gennemførte høringer i 2015 blev udpeget som et område, der skulle </a:t>
            </a:r>
            <a:r>
              <a:rPr lang="da-DK" sz="24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understøtte landsbypræget 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og fastholde landsbyens skala, </a:t>
            </a:r>
            <a:r>
              <a:rPr lang="da-DK" sz="24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struktur 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og samspil med det omgivende landskab. </a:t>
            </a:r>
            <a:endParaRPr lang="da-DK" sz="24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0674F53-715B-998F-5A78-2ED8757D5C70}"/>
              </a:ext>
            </a:extLst>
          </p:cNvPr>
          <p:cNvSpPr txBox="1"/>
          <p:nvPr/>
        </p:nvSpPr>
        <p:spPr>
          <a:xfrm>
            <a:off x="1181100" y="4561363"/>
            <a:ext cx="934720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En ny lokalplan, der muliggør opførelse af 22 boliger og negligering af landsbyens karakteristiske kile, vil være i direkte modstrid med dette særdeles klart formulerede formål med lokalplan 556.01.</a:t>
            </a:r>
            <a:endParaRPr lang="da-DK" sz="32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972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8D5BA-40BF-522E-51FA-D1D38889F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9252"/>
            <a:ext cx="10515600" cy="1325563"/>
          </a:xfrm>
        </p:spPr>
        <p:txBody>
          <a:bodyPr>
            <a:normAutofit/>
          </a:bodyPr>
          <a:lstStyle/>
          <a:p>
            <a:r>
              <a:rPr lang="da-DK" sz="2800" b="0" i="0" u="none" strike="noStrike" baseline="0" dirty="0">
                <a:solidFill>
                  <a:srgbClr val="000000"/>
                </a:solidFill>
              </a:rPr>
              <a:t>Ændring af lokalplanen udgør et brud med planmæssig kontinuitet </a:t>
            </a:r>
            <a:endParaRPr lang="da-DK" sz="60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5796E234-1DCD-F5C0-6C9C-28EBD9F96E1B}"/>
              </a:ext>
            </a:extLst>
          </p:cNvPr>
          <p:cNvSpPr txBox="1"/>
          <p:nvPr/>
        </p:nvSpPr>
        <p:spPr>
          <a:xfrm>
            <a:off x="838200" y="1183293"/>
            <a:ext cx="106299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”Lokalplanen inkl. vedligeholdelsesvejledning skaber mulighed for at landsbyens særlige karakteristika bevares for eftertiden”</a:t>
            </a: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4EF110A-B73B-083C-C320-A580854326BB}"/>
              </a:ext>
            </a:extLst>
          </p:cNvPr>
          <p:cNvSpPr txBox="1"/>
          <p:nvPr/>
        </p:nvSpPr>
        <p:spPr>
          <a:xfrm>
            <a:off x="838200" y="1968560"/>
            <a:ext cx="1051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”</a:t>
            </a:r>
            <a:r>
              <a:rPr lang="da-DK" sz="1800" b="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Ørby er udpeget som kulturhistorisk landsby</a:t>
            </a:r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, hvor de karakteristiske, oprindelige træk skal tilstræbes bevaret, og evt. nybyggeri, anlæg m.v. skal ske på baggrund af en lokalplan”. </a:t>
            </a:r>
            <a:b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da-DK" sz="18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”Lokalplanlægning skal have til formål </a:t>
            </a:r>
            <a:r>
              <a:rPr lang="da-DK" sz="1800" b="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at bevare landsbyen </a:t>
            </a:r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og tage hensyn til </a:t>
            </a:r>
            <a:r>
              <a:rPr lang="da-DK" sz="1800" b="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kulturhistoriske, landskabelige </a:t>
            </a:r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og andre naturmæssige træk samt til sammenhængen med kulturhistoriske træk i den omgivende dyrkningsflade”. </a:t>
            </a:r>
            <a:b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da-DK" sz="18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”</a:t>
            </a:r>
            <a:r>
              <a:rPr lang="da-DK" sz="1800" b="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Byggeri og anlæg</a:t>
            </a:r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, som ikke har tilknytning til det åbne land, </a:t>
            </a:r>
            <a:r>
              <a:rPr lang="da-DK" sz="1800" b="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skal være af begrænset omfang og respektere stedets landskabs-, natur- og kulturhistoriske værdier</a:t>
            </a:r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. Landsbyens afgrænsning ud mod det åbne land skal tilstræbes fastholdt. Der må kun ske begrænset </a:t>
            </a:r>
            <a:r>
              <a:rPr lang="da-DK" sz="1800" b="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nybyggeri i begrænset omfang</a:t>
            </a:r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”. </a:t>
            </a:r>
            <a:b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da-DK" sz="18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”Endvidere</a:t>
            </a:r>
            <a:r>
              <a:rPr lang="da-DK" sz="1800" b="0" i="1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 ligger Ørby i et sårbart landskab med store landskabelige og kulturhistoriske værdier</a:t>
            </a:r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. Landskabet omkring landsbyen skal bevares, så det fortsat er muligt at opleve smukke og egnskarakteristiske landskaber, som ikke er påvirket af indgreb”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2425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232CB4B7-F8EA-9A99-6DF1-06B5340A8434}"/>
              </a:ext>
            </a:extLst>
          </p:cNvPr>
          <p:cNvSpPr txBox="1">
            <a:spLocks/>
          </p:cNvSpPr>
          <p:nvPr/>
        </p:nvSpPr>
        <p:spPr>
          <a:xfrm>
            <a:off x="838200" y="444148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800">
                <a:solidFill>
                  <a:srgbClr val="000000"/>
                </a:solidFill>
              </a:rPr>
              <a:t>Ændring af lokalplanen udgør et brud med planmæssig kontinuitet </a:t>
            </a:r>
            <a:endParaRPr lang="da-DK" sz="6000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B32B216-9B85-5751-AD52-28BA1F3B328E}"/>
              </a:ext>
            </a:extLst>
          </p:cNvPr>
          <p:cNvSpPr txBox="1"/>
          <p:nvPr/>
        </p:nvSpPr>
        <p:spPr>
          <a:xfrm>
            <a:off x="660400" y="1477139"/>
            <a:ext cx="11353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Der er ikke i materialet om ændring af lokalplan redegjort for: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Hvilke nye planmæssige hensyn, der er </a:t>
            </a:r>
            <a:r>
              <a:rPr lang="da-DK" sz="18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opstået siden 2015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Hvilke ændrede faktiske </a:t>
            </a:r>
            <a:r>
              <a:rPr lang="da-DK" sz="18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forhold, der gør den eksisterende lokalplan uanvendelig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Hvorfor det tidligere politiske valg ikke længere anses for relevant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Hvorledes ændringen er i strid med Gribskov Kommuneplan 2022-37</a:t>
            </a:r>
            <a:endParaRPr lang="da-DK" sz="800" b="0" i="0" u="none" strike="noStrike" baseline="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4B17345-28AF-DF99-AC79-51F2B67C7AA0}"/>
              </a:ext>
            </a:extLst>
          </p:cNvPr>
          <p:cNvSpPr txBox="1"/>
          <p:nvPr/>
        </p:nvSpPr>
        <p:spPr>
          <a:xfrm>
            <a:off x="838200" y="3987458"/>
            <a:ext cx="105156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Vi må derfor hævde, at ansøgning om byggeri af 22 boliger er i strid med lokalplan 556.01 og Gribskov Kommuneplan 2025-37 8.L-05 og 2.3.9. Da Lokalplan 559.01 jfr. ovenfor jo er relativ ny (10 år) og særdeles velunderbygget, </a:t>
            </a:r>
            <a:r>
              <a:rPr lang="da-DK" sz="24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vurderer Ørby </a:t>
            </a:r>
            <a:r>
              <a:rPr lang="da-DK" sz="2400" b="0" i="0" u="none" strike="noStrike" baseline="0" dirty="0" err="1">
                <a:solidFill>
                  <a:srgbClr val="FF0000"/>
                </a:solidFill>
                <a:latin typeface="Verdana" panose="020B0604030504040204" pitchFamily="34" charset="0"/>
              </a:rPr>
              <a:t>Bylaug</a:t>
            </a:r>
            <a:r>
              <a:rPr lang="da-DK" sz="24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, at man aldrig burde have indledt et nyt forløb med lokalplansproces for yderligere bebyggelse af Ørby Gade 3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585715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A205B1-45BC-BC7A-CD00-B57917A4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0" i="0" u="none" strike="noStrike" baseline="0" dirty="0">
                <a:solidFill>
                  <a:srgbClr val="000000"/>
                </a:solidFill>
              </a:rPr>
              <a:t>Projektets omfang indebærer reelt ny byudvikling </a:t>
            </a:r>
            <a:endParaRPr lang="da-DK" sz="72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728BD24-368E-7E68-3A8B-4A7612FFC0A3}"/>
              </a:ext>
            </a:extLst>
          </p:cNvPr>
          <p:cNvSpPr txBox="1"/>
          <p:nvPr/>
        </p:nvSpPr>
        <p:spPr>
          <a:xfrm>
            <a:off x="838200" y="1550988"/>
            <a:ext cx="10515600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Opførelse af 22 boliger på Ørby Gade 3 kan ikke karakteriseres som landsbyunderstøttende bebyggelse og huludfyldning. Projektets omfang og tæthed indebærer en grundlæggende ændring af områdets karakter og funktion og må anses som </a:t>
            </a:r>
            <a:r>
              <a:rPr lang="da-DK" sz="28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ny byudvikling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endParaRPr lang="da-DK" sz="28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5FC9469-5AE2-E01D-7AED-D6864A610867}"/>
              </a:ext>
            </a:extLst>
          </p:cNvPr>
          <p:cNvSpPr txBox="1"/>
          <p:nvPr/>
        </p:nvSpPr>
        <p:spPr>
          <a:xfrm>
            <a:off x="838200" y="3918584"/>
            <a:ext cx="105156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1800" b="0" i="1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Ny bebyggelse på grunden skal ses i et andet perspektiv. Endvidere vurderes det, at der ikke skal bygges mere end ca. 8 boliger. Det er det antal huse, som landsbyen kan ”opsuge” samtidig med at den grønne kile fortsat kan bevares.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8745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98755CC0-5D1B-5D5B-2265-7086F85953C1}"/>
              </a:ext>
            </a:extLst>
          </p:cNvPr>
          <p:cNvSpPr txBox="1"/>
          <p:nvPr/>
        </p:nvSpPr>
        <p:spPr>
          <a:xfrm>
            <a:off x="635000" y="1174740"/>
            <a:ext cx="10922000" cy="52629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</a:t>
            </a:r>
            <a:r>
              <a:rPr lang="da-DK" sz="2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finder det uforståeligt og kritisabelt, at man tilsyneladende </a:t>
            </a:r>
            <a:r>
              <a:rPr lang="da-DK" sz="28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ikke længere ønsker at bevare landsbyens særlige landskabelige, arkitektoniske og kulturhistoriske værdier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og man ikke længere ønsker at respektere lokalplan 556.01’s anvisninger om </a:t>
            </a:r>
            <a:r>
              <a:rPr lang="da-DK" sz="28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”for eftertiden”. 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Desuden finder Ørby </a:t>
            </a:r>
            <a:r>
              <a:rPr lang="da-DK" sz="2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det uforståeligt og kritisabelt, at en så radikal og uforudset ændring skal gennemføres efter blot 10 år fra vedtagelse. Endvidere finder Ørby </a:t>
            </a:r>
            <a:r>
              <a:rPr lang="da-DK" sz="2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det mærkværdigt, at </a:t>
            </a:r>
            <a:r>
              <a:rPr lang="da-DK" sz="2800" b="0" i="0" u="none" strike="noStrike" baseline="0" dirty="0">
                <a:solidFill>
                  <a:srgbClr val="FF0000"/>
                </a:solidFill>
                <a:latin typeface="Verdana" panose="020B0604030504040204" pitchFamily="34" charset="0"/>
              </a:rPr>
              <a:t>Gribskov Kommuneplans bestemmelser for bevaring af kulturhistoriske, landskabelige og naturmæssige træk ikke skal efterleves </a:t>
            </a:r>
            <a:r>
              <a:rPr lang="da-DK" sz="2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for en særligt udpeget landsby i kommuneplan 2025-37 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070133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BB3F0-F657-E3D6-7A30-E22A1D57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b="0" i="0" u="none" strike="noStrike" baseline="0" dirty="0">
                <a:solidFill>
                  <a:srgbClr val="000000"/>
                </a:solidFill>
              </a:rPr>
              <a:t>Bemærkninger til Planudvalgets Referat af 23. september 2025 </a:t>
            </a:r>
            <a:endParaRPr lang="da-DK" sz="60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F3F1D26-0963-9480-00C5-BA7DFDC35B80}"/>
              </a:ext>
            </a:extLst>
          </p:cNvPr>
          <p:cNvSpPr txBox="1"/>
          <p:nvPr/>
        </p:nvSpPr>
        <p:spPr>
          <a:xfrm>
            <a:off x="698500" y="1372164"/>
            <a:ext cx="1065530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</a:t>
            </a:r>
            <a:r>
              <a:rPr lang="da-DK" sz="24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2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bemærker at en række forhold ikke er nævnt i referatet og stiller derfor spørgsmål til om beslutningen er truffet på et fuld oplyst beslutningsgrundlag </a:t>
            </a:r>
            <a:endParaRPr lang="da-DK" sz="2400" dirty="0"/>
          </a:p>
        </p:txBody>
      </p:sp>
      <p:sp>
        <p:nvSpPr>
          <p:cNvPr id="7" name="Rektangel: foldet hjørne 6">
            <a:extLst>
              <a:ext uri="{FF2B5EF4-FFF2-40B4-BE49-F238E27FC236}">
                <a16:creationId xmlns:a16="http://schemas.microsoft.com/office/drawing/2014/main" id="{38188C11-76F3-9B65-A046-F9182136D3BA}"/>
              </a:ext>
            </a:extLst>
          </p:cNvPr>
          <p:cNvSpPr/>
          <p:nvPr/>
        </p:nvSpPr>
        <p:spPr>
          <a:xfrm>
            <a:off x="5797558" y="2825751"/>
            <a:ext cx="1536700" cy="93980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1800 m2 </a:t>
            </a:r>
            <a:r>
              <a:rPr lang="da-DK" dirty="0" err="1">
                <a:solidFill>
                  <a:schemeClr val="tx1"/>
                </a:solidFill>
              </a:rPr>
              <a:t>vs</a:t>
            </a:r>
            <a:r>
              <a:rPr lang="da-DK" dirty="0">
                <a:solidFill>
                  <a:schemeClr val="tx1"/>
                </a:solidFill>
              </a:rPr>
              <a:t> 1350 m2</a:t>
            </a:r>
          </a:p>
        </p:txBody>
      </p:sp>
      <p:sp>
        <p:nvSpPr>
          <p:cNvPr id="8" name="Rektangel: foldet hjørne 7">
            <a:extLst>
              <a:ext uri="{FF2B5EF4-FFF2-40B4-BE49-F238E27FC236}">
                <a16:creationId xmlns:a16="http://schemas.microsoft.com/office/drawing/2014/main" id="{FE0221E6-8C51-6AB0-391F-36663CF0651F}"/>
              </a:ext>
            </a:extLst>
          </p:cNvPr>
          <p:cNvSpPr/>
          <p:nvPr/>
        </p:nvSpPr>
        <p:spPr>
          <a:xfrm>
            <a:off x="5797558" y="4295595"/>
            <a:ext cx="1536700" cy="93980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Bevarelse af landskab</a:t>
            </a:r>
          </a:p>
        </p:txBody>
      </p:sp>
      <p:sp>
        <p:nvSpPr>
          <p:cNvPr id="9" name="Rektangel: foldet hjørne 8">
            <a:extLst>
              <a:ext uri="{FF2B5EF4-FFF2-40B4-BE49-F238E27FC236}">
                <a16:creationId xmlns:a16="http://schemas.microsoft.com/office/drawing/2014/main" id="{A3E91C52-AC5F-CE05-A77D-5F2067615C54}"/>
              </a:ext>
            </a:extLst>
          </p:cNvPr>
          <p:cNvSpPr/>
          <p:nvPr/>
        </p:nvSpPr>
        <p:spPr>
          <a:xfrm>
            <a:off x="7058031" y="3492500"/>
            <a:ext cx="1536700" cy="93980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Den grønne kile forsvinder</a:t>
            </a:r>
          </a:p>
        </p:txBody>
      </p:sp>
      <p:sp>
        <p:nvSpPr>
          <p:cNvPr id="10" name="Rektangel: foldet hjørne 9">
            <a:extLst>
              <a:ext uri="{FF2B5EF4-FFF2-40B4-BE49-F238E27FC236}">
                <a16:creationId xmlns:a16="http://schemas.microsoft.com/office/drawing/2014/main" id="{41658EFC-404B-324F-7FCD-96FFEE1AD771}"/>
              </a:ext>
            </a:extLst>
          </p:cNvPr>
          <p:cNvSpPr/>
          <p:nvPr/>
        </p:nvSpPr>
        <p:spPr>
          <a:xfrm>
            <a:off x="7880356" y="2700517"/>
            <a:ext cx="1536700" cy="93980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22 boliger </a:t>
            </a:r>
          </a:p>
          <a:p>
            <a:pPr algn="ctr"/>
            <a:r>
              <a:rPr lang="da-DK" dirty="0" err="1">
                <a:solidFill>
                  <a:schemeClr val="tx1"/>
                </a:solidFill>
              </a:rPr>
              <a:t>vs</a:t>
            </a:r>
            <a:r>
              <a:rPr lang="da-DK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8 boliger</a:t>
            </a:r>
          </a:p>
        </p:txBody>
      </p:sp>
      <p:sp>
        <p:nvSpPr>
          <p:cNvPr id="11" name="Rektangel: foldet hjørne 10">
            <a:extLst>
              <a:ext uri="{FF2B5EF4-FFF2-40B4-BE49-F238E27FC236}">
                <a16:creationId xmlns:a16="http://schemas.microsoft.com/office/drawing/2014/main" id="{274F7D2D-EB31-8ABF-F6A3-2AF00B497C6A}"/>
              </a:ext>
            </a:extLst>
          </p:cNvPr>
          <p:cNvSpPr/>
          <p:nvPr/>
        </p:nvSpPr>
        <p:spPr>
          <a:xfrm>
            <a:off x="9963154" y="2579957"/>
            <a:ext cx="1898646" cy="1376184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Ørby gade 3 var forudsætning for lokalplan 556.01</a:t>
            </a:r>
          </a:p>
        </p:txBody>
      </p:sp>
      <p:sp>
        <p:nvSpPr>
          <p:cNvPr id="14" name="Rektangel: foldet hjørne 13">
            <a:extLst>
              <a:ext uri="{FF2B5EF4-FFF2-40B4-BE49-F238E27FC236}">
                <a16:creationId xmlns:a16="http://schemas.microsoft.com/office/drawing/2014/main" id="{3A742A3C-FCAE-3CB0-809B-78AC7BAF90B2}"/>
              </a:ext>
            </a:extLst>
          </p:cNvPr>
          <p:cNvSpPr/>
          <p:nvPr/>
        </p:nvSpPr>
        <p:spPr>
          <a:xfrm>
            <a:off x="8594731" y="3835580"/>
            <a:ext cx="1898645" cy="280661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Gribskov Kommuneplan 2025-3718, hvor netop det landskabelige udtryk skal bevares i de udpegede særlige landsbyer </a:t>
            </a:r>
          </a:p>
        </p:txBody>
      </p:sp>
      <p:sp>
        <p:nvSpPr>
          <p:cNvPr id="15" name="Rektangel: foldet hjørne 14">
            <a:extLst>
              <a:ext uri="{FF2B5EF4-FFF2-40B4-BE49-F238E27FC236}">
                <a16:creationId xmlns:a16="http://schemas.microsoft.com/office/drawing/2014/main" id="{171961A3-83AF-5EAB-53AF-BB1936EED119}"/>
              </a:ext>
            </a:extLst>
          </p:cNvPr>
          <p:cNvSpPr/>
          <p:nvPr/>
        </p:nvSpPr>
        <p:spPr>
          <a:xfrm>
            <a:off x="6427794" y="5126652"/>
            <a:ext cx="1789105" cy="150125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Ørby anmodede om dialog allerede i 2020</a:t>
            </a:r>
          </a:p>
        </p:txBody>
      </p:sp>
      <p:sp>
        <p:nvSpPr>
          <p:cNvPr id="16" name="Rektangel: foldet hjørne 15">
            <a:extLst>
              <a:ext uri="{FF2B5EF4-FFF2-40B4-BE49-F238E27FC236}">
                <a16:creationId xmlns:a16="http://schemas.microsoft.com/office/drawing/2014/main" id="{C97E3A80-D688-ACFD-077E-5174EA5E021E}"/>
              </a:ext>
            </a:extLst>
          </p:cNvPr>
          <p:cNvSpPr/>
          <p:nvPr/>
        </p:nvSpPr>
        <p:spPr>
          <a:xfrm>
            <a:off x="2070109" y="2594440"/>
            <a:ext cx="1533527" cy="167649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At Ørby </a:t>
            </a:r>
            <a:r>
              <a:rPr lang="da-DK" dirty="0" err="1">
                <a:solidFill>
                  <a:schemeClr val="tx1"/>
                </a:solidFill>
              </a:rPr>
              <a:t>Byluag</a:t>
            </a:r>
            <a:r>
              <a:rPr lang="da-DK" dirty="0">
                <a:solidFill>
                  <a:schemeClr val="tx1"/>
                </a:solidFill>
              </a:rPr>
              <a:t>  anmoder om status 13/7 -25</a:t>
            </a:r>
          </a:p>
        </p:txBody>
      </p:sp>
      <p:sp>
        <p:nvSpPr>
          <p:cNvPr id="19" name="Rektangel: foldet hjørne 18">
            <a:extLst>
              <a:ext uri="{FF2B5EF4-FFF2-40B4-BE49-F238E27FC236}">
                <a16:creationId xmlns:a16="http://schemas.microsoft.com/office/drawing/2014/main" id="{E0307B2E-E154-DA73-F2DE-2CDCFDCA4435}"/>
              </a:ext>
            </a:extLst>
          </p:cNvPr>
          <p:cNvSpPr/>
          <p:nvPr/>
        </p:nvSpPr>
        <p:spPr>
          <a:xfrm>
            <a:off x="1449411" y="4164852"/>
            <a:ext cx="2349500" cy="269562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At kommunen den 16/7 25 oplyser at der ligger på nuværende tidspunkt ikke nogen byggeansøgning vedrørende nyt byggeri på Ørby gade 3 </a:t>
            </a:r>
          </a:p>
        </p:txBody>
      </p:sp>
      <p:sp>
        <p:nvSpPr>
          <p:cNvPr id="20" name="Rektangel: foldet hjørne 19">
            <a:extLst>
              <a:ext uri="{FF2B5EF4-FFF2-40B4-BE49-F238E27FC236}">
                <a16:creationId xmlns:a16="http://schemas.microsoft.com/office/drawing/2014/main" id="{AE2D5A2E-C26F-5FAC-916F-A6EBEFDDE44C}"/>
              </a:ext>
            </a:extLst>
          </p:cNvPr>
          <p:cNvSpPr/>
          <p:nvPr/>
        </p:nvSpPr>
        <p:spPr>
          <a:xfrm>
            <a:off x="3803692" y="3357699"/>
            <a:ext cx="2111362" cy="185098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a-DK" sz="14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da-DK" sz="1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At Kommunen i flere år har været i dialog med ejeren af Ørby Gade 3 om byggeri på grunden, men ikke været i dialog med Ørby </a:t>
            </a:r>
            <a:r>
              <a:rPr lang="da-DK" sz="14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14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</a:p>
          <a:p>
            <a:pPr algn="ctr"/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21" name="Rektangel: foldet hjørne 20">
            <a:extLst>
              <a:ext uri="{FF2B5EF4-FFF2-40B4-BE49-F238E27FC236}">
                <a16:creationId xmlns:a16="http://schemas.microsoft.com/office/drawing/2014/main" id="{2E6AD5EE-CC2B-BC51-01E0-B86652501B90}"/>
              </a:ext>
            </a:extLst>
          </p:cNvPr>
          <p:cNvSpPr/>
          <p:nvPr/>
        </p:nvSpPr>
        <p:spPr>
          <a:xfrm>
            <a:off x="4311650" y="5126652"/>
            <a:ext cx="1738311" cy="1670135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At bygherre ikke har svaret på alle opmærksomhedspunkter</a:t>
            </a:r>
          </a:p>
        </p:txBody>
      </p:sp>
    </p:spTree>
    <p:extLst>
      <p:ext uri="{BB962C8B-B14F-4D97-AF65-F5344CB8AC3E}">
        <p14:creationId xmlns:p14="http://schemas.microsoft.com/office/powerpoint/2010/main" val="774119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E24C0-295F-A0F2-B76E-77F05BA07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Stillingtagen til bebyggelse af Ørby Gade 3 </a:t>
            </a:r>
            <a:endParaRPr lang="da-DK" sz="60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1EB0458-E37D-C279-33FF-3A5F39823A01}"/>
              </a:ext>
            </a:extLst>
          </p:cNvPr>
          <p:cNvSpPr txBox="1"/>
          <p:nvPr/>
        </p:nvSpPr>
        <p:spPr>
          <a:xfrm>
            <a:off x="698500" y="1535837"/>
            <a:ext cx="1050290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ser med bekymring på den skitserede bebyggelse af Ørby Gade 3. Bebyggelsen vil i stort omfang forandre Ørby som landsby. Det vurderes, at Ørby som landsby vil miste en stor del af sine særlige landskabelige, arkitektoniske og kulturhistoriske værdier. </a:t>
            </a: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481EE091-503E-6AB4-7272-B73DA200C2CA}"/>
              </a:ext>
            </a:extLst>
          </p:cNvPr>
          <p:cNvSpPr txBox="1"/>
          <p:nvPr/>
        </p:nvSpPr>
        <p:spPr>
          <a:xfrm>
            <a:off x="692150" y="2986038"/>
            <a:ext cx="10807700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1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Bylauget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ser positivt på bygningsforslagets huse og mener, at disse bygninger vil passe fint ind i lokalmiljøet. Vi vurderer dog, at der ikke må bygges vest for den oprindelige gård, af hensyn til fastholdelse af det oprindelige og grønne karaktertræk i kilen.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Antallet af boliger bør fastholdes på de oprindelige 8 boliger, som den eksisterende lokalplan fastlægger. </a:t>
            </a:r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F78A8AD-C3DD-8131-8590-5E9BEEACFDF8}"/>
              </a:ext>
            </a:extLst>
          </p:cNvPr>
          <p:cNvSpPr txBox="1"/>
          <p:nvPr/>
        </p:nvSpPr>
        <p:spPr>
          <a:xfrm>
            <a:off x="698500" y="4740195"/>
            <a:ext cx="108077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Det anbefales, at parkeringsforhold gentænkes med placering som har mindre påvirkning af naboer. 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A30E3E67-655D-D704-DC1B-52700F2C25CF}"/>
              </a:ext>
            </a:extLst>
          </p:cNvPr>
          <p:cNvSpPr txBox="1"/>
          <p:nvPr/>
        </p:nvSpPr>
        <p:spPr>
          <a:xfrm>
            <a:off x="520700" y="5569545"/>
            <a:ext cx="114173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hilser meget gerne bebyggelse af Ørby Gade velkommen og gerne i boligtyper som ligner skitseforslaget. Vi tager dog afstand fra mere end 8 boliger og fastholder et behov for at den grønne kile friholdes for bebyggelse.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2920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A9C9C0-09B7-C79A-F670-2466FC96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Ørby Gade 3 konklusion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AD8016-B104-E448-B365-3C5AF7416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07017" cy="4351338"/>
          </a:xfrm>
        </p:spPr>
        <p:txBody>
          <a:bodyPr/>
          <a:lstStyle/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</a:t>
            </a:r>
            <a:r>
              <a:rPr lang="da-DK" sz="1800" b="0" i="0" u="none" strike="noStrike" baseline="0" dirty="0" err="1">
                <a:solidFill>
                  <a:srgbClr val="000000"/>
                </a:solidFill>
                <a:latin typeface="Verdana" panose="020B0604030504040204" pitchFamily="34" charset="0"/>
              </a:rPr>
              <a:t>Bylaug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finder, at der </a:t>
            </a:r>
            <a:r>
              <a:rPr lang="da-DK" sz="18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ikke foreligger et sagligt og tilstrækkeligt grundlag 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for at igangsætte en ny lokalplan med henblik på at muliggøre opførelse af 22 boliger på området ved Møllebjerggård. </a:t>
            </a:r>
          </a:p>
          <a:p>
            <a:pPr marL="0" indent="0">
              <a:buNone/>
            </a:pP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Vi opfordrer derfor kommunen til i relation til </a:t>
            </a:r>
            <a:r>
              <a:rPr lang="da-DK" sz="1800" b="0" i="0" u="sng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Ørby Gade 3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: 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t fastholde Lokalplan 556.01 og dens formål 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t respektere de beslutninger, der blev truffet efter høringerne i 2015 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t afvise planændringer, der reelt indebærer ny byudvikling i strid med gældende planprincipper og kommuneplan 2025-2037</a:t>
            </a:r>
          </a:p>
          <a:p>
            <a:r>
              <a:rPr lang="da-DK" sz="1800" dirty="0">
                <a:solidFill>
                  <a:srgbClr val="000000"/>
                </a:solidFill>
                <a:latin typeface="Verdana" panose="020B0604030504040204" pitchFamily="34" charset="0"/>
              </a:rPr>
              <a:t>O</a:t>
            </a:r>
            <a:r>
              <a:rPr lang="da-DK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g at indgå i dialog om etablering af 8 boliger som omtalt i gældende lokalplan </a:t>
            </a:r>
          </a:p>
          <a:p>
            <a:endParaRPr lang="da-DK" dirty="0"/>
          </a:p>
        </p:txBody>
      </p:sp>
      <p:sp>
        <p:nvSpPr>
          <p:cNvPr id="4" name="Rektangel: foldet hjørne 3">
            <a:extLst>
              <a:ext uri="{FF2B5EF4-FFF2-40B4-BE49-F238E27FC236}">
                <a16:creationId xmlns:a16="http://schemas.microsoft.com/office/drawing/2014/main" id="{FA73D0E3-A03C-559F-1685-32D05B1F2FBD}"/>
              </a:ext>
            </a:extLst>
          </p:cNvPr>
          <p:cNvSpPr/>
          <p:nvPr/>
        </p:nvSpPr>
        <p:spPr>
          <a:xfrm>
            <a:off x="9201665" y="2703470"/>
            <a:ext cx="2438400" cy="3789405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Vi byder byggeprojekt velkommen jf. de eksisterende regler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Vi ser gerne en modernisering af regler for tage og solceller</a:t>
            </a:r>
          </a:p>
          <a:p>
            <a:pPr algn="ctr"/>
            <a:endParaRPr lang="da-DK" dirty="0"/>
          </a:p>
          <a:p>
            <a:pPr algn="ctr"/>
            <a:r>
              <a:rPr lang="da-DK" dirty="0"/>
              <a:t>Vi vil gerne bevare Ørbys grønne udtryk og se positivt på plan for bevoksning</a:t>
            </a:r>
          </a:p>
        </p:txBody>
      </p:sp>
    </p:spTree>
    <p:extLst>
      <p:ext uri="{BB962C8B-B14F-4D97-AF65-F5344CB8AC3E}">
        <p14:creationId xmlns:p14="http://schemas.microsoft.com/office/powerpoint/2010/main" val="3415059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A34B0B-1134-7015-8E07-06491419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Bevaringsværdig </a:t>
            </a:r>
            <a:br>
              <a:rPr lang="da-DK" dirty="0"/>
            </a:br>
            <a:r>
              <a:rPr lang="da-DK" dirty="0"/>
              <a:t>beplantning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25D3C3F-A2FF-0156-BED8-7822B3A5A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666" y="1763164"/>
            <a:ext cx="4156234" cy="472971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3A17EEB5-E24E-F945-27F1-31ADB5E78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792713"/>
            <a:ext cx="4914900" cy="570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76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5A588E-5C7A-3012-6AF0-46534F7F7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Solceller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E97565-A728-4460-88BD-93C3229A4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bør bidrage til den grønne omstilling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6388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A7946-2391-0FEC-7E61-27D252787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Jeres egne ejendomme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312445-9575-51C8-B394-EAAE55645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1620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43F2D-6890-63CD-F7EF-BA622581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Jeres egne høringssvar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54DEE1-633E-EE5F-B163-0D4C474D7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Vi bør sende rigtig mange høringssvar – lige som med vores station</a:t>
            </a:r>
          </a:p>
          <a:p>
            <a:r>
              <a:rPr lang="da-DK" dirty="0"/>
              <a:t>Vi skal sende et godt og samlet signal fra landsbyen</a:t>
            </a:r>
          </a:p>
          <a:p>
            <a:r>
              <a:rPr lang="da-DK" dirty="0"/>
              <a:t>I kan kopiere høringsudkastet – sende det som det er, hvor I giver udtryk for, at I støtter alle punkter i </a:t>
            </a:r>
            <a:r>
              <a:rPr lang="da-DK" dirty="0" err="1"/>
              <a:t>bylaugets</a:t>
            </a:r>
            <a:r>
              <a:rPr lang="da-DK" dirty="0"/>
              <a:t> høringssvar</a:t>
            </a:r>
          </a:p>
          <a:p>
            <a:r>
              <a:rPr lang="da-DK" dirty="0"/>
              <a:t>I kan bruge det I synes er bedst og rigtigst for jer</a:t>
            </a:r>
          </a:p>
          <a:p>
            <a:r>
              <a:rPr lang="da-DK" dirty="0"/>
              <a:t>I kan også skrive noget helt andet.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endParaRPr lang="da-DK" dirty="0">
              <a:sym typeface="Wingdings" panose="05000000000000000000" pitchFamily="2" charset="2"/>
            </a:endParaRPr>
          </a:p>
          <a:p>
            <a:endParaRPr lang="da-DK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dirty="0">
                <a:sym typeface="Wingdings" panose="05000000000000000000" pitchFamily="2" charset="2"/>
              </a:rPr>
              <a:t>Høringsfrist er tirsdag d. 27. januar 2026 plan@gribskov.dk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28172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TUSGUID" val="6826a21a-8022-41ef-9d3b-b1e02b43516a"/>
  <p:tag name="ORIGINATINGUSER" val="FKO-U-PLA213"/>
  <p:tag name="KLASSIFIKATION" val="IKKE KLASSIFICERET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itus xmlns="http://schemas.titus.com/TitusProperties/">
  <TitusGUID xmlns="">6826a21a-8022-41ef-9d3b-b1e02b43516a</TitusGUID>
  <TitusMetadata xmlns="">eyJucyI6ImZvcnN2YXJldC5maWluLmRrIiwicHJvcHMiOlt7Im4iOiJLbGFzc2lmaWthdGlvbiIsInZhbHMiOlt7InZhbHVlIjoiSUtLRSBLTEFTU0lGSUNFUkVUIn1dfSx7Im4iOiJNYWVya25pbmciLCJ2YWxzIjpbXX1dfQ==</TitusMetadata>
</titus>
</file>

<file path=customXml/itemProps1.xml><?xml version="1.0" encoding="utf-8"?>
<ds:datastoreItem xmlns:ds="http://schemas.openxmlformats.org/officeDocument/2006/customXml" ds:itemID="{8B6E5657-4376-4AAB-AACF-5DA30C85CD04}">
  <ds:schemaRefs>
    <ds:schemaRef ds:uri="http://schemas.titus.com/TitusProperties/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1978</Words>
  <Application>Microsoft Office PowerPoint</Application>
  <PresentationFormat>Widescreen</PresentationFormat>
  <Paragraphs>158</Paragraphs>
  <Slides>26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TT17At00</vt:lpstr>
      <vt:lpstr>Verdana</vt:lpstr>
      <vt:lpstr>Wingdings</vt:lpstr>
      <vt:lpstr>Office-tema</vt:lpstr>
      <vt:lpstr>Ørby Bylaug</vt:lpstr>
      <vt:lpstr>Punkter til dagens møde</vt:lpstr>
      <vt:lpstr>Formål med dagens møde  (Ørby Gade 3) </vt:lpstr>
      <vt:lpstr>BLUF - Bottom line up front</vt:lpstr>
      <vt:lpstr>Fakta</vt:lpstr>
      <vt:lpstr>Bevarende Lokalplan for Ørby 556.01</vt:lpstr>
      <vt:lpstr>Bevarende Lokalplan for Ørby 556.01</vt:lpstr>
      <vt:lpstr>Bevarende Lokalplan for Ørby 556.01</vt:lpstr>
      <vt:lpstr>Møllebjerggård ca. oprindelige placering</vt:lpstr>
      <vt:lpstr>Forslag til bebyggelse</vt:lpstr>
      <vt:lpstr>Friholdelse af den grønne kile</vt:lpstr>
      <vt:lpstr>Forskelle i lokalplanerne (Ørby Gade 3)</vt:lpstr>
      <vt:lpstr>Bylaugets Høringssvar</vt:lpstr>
      <vt:lpstr>Inddragelse af Ørby Bylaug i lokalplanprocessen </vt:lpstr>
      <vt:lpstr>Bevidste valg om at understøtte landsbyens særlige landskabelige, arkitektoniske og kulturhistoriske værdier</vt:lpstr>
      <vt:lpstr>Ændring af lokalplanen udgør et brud med planmæssig kontinuitet </vt:lpstr>
      <vt:lpstr>PowerPoint-præsentation</vt:lpstr>
      <vt:lpstr>Projektets omfang indebærer reelt ny byudvikling </vt:lpstr>
      <vt:lpstr>PowerPoint-præsentation</vt:lpstr>
      <vt:lpstr>Bemærkninger til Planudvalgets Referat af 23. september 2025 </vt:lpstr>
      <vt:lpstr>Stillingtagen til bebyggelse af Ørby Gade 3 </vt:lpstr>
      <vt:lpstr>Ørby Gade 3 konklusion</vt:lpstr>
      <vt:lpstr>Bevaringsværdig  beplantning</vt:lpstr>
      <vt:lpstr>Solceller</vt:lpstr>
      <vt:lpstr>Jeres egne ejendomme</vt:lpstr>
      <vt:lpstr>Jeres egne høringssvar</vt:lpstr>
    </vt:vector>
  </TitlesOfParts>
  <Company>Forsvaret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FKO-U-PLA213 Aaskilde, Henrik Alfred Morten</dc:creator>
  <cp:lastModifiedBy>annette</cp:lastModifiedBy>
  <cp:revision>12</cp:revision>
  <dcterms:created xsi:type="dcterms:W3CDTF">2026-01-20T13:42:34Z</dcterms:created>
  <dcterms:modified xsi:type="dcterms:W3CDTF">2026-01-21T16:14:41Z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6826a21a-8022-41ef-9d3b-b1e02b43516a</vt:lpwstr>
  </property>
  <property fmtid="{D5CDD505-2E9C-101B-9397-08002B2CF9AE}" pid="3" name="OriginatingUser">
    <vt:lpwstr>FKO-U-PLA213</vt:lpwstr>
  </property>
  <property fmtid="{D5CDD505-2E9C-101B-9397-08002B2CF9AE}" pid="4" name="Klassifikation">
    <vt:lpwstr>IKKE KLASSIFICERET</vt:lpwstr>
  </property>
  <property fmtid="{D5CDD505-2E9C-101B-9397-08002B2CF9AE}" pid="5" name="Maerkning">
    <vt:lpwstr/>
  </property>
</Properties>
</file>